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handoutMasterIdLst>
    <p:handoutMasterId r:id="rId20"/>
  </p:handoutMasterIdLst>
  <p:sldIdLst>
    <p:sldId id="256" r:id="rId5"/>
    <p:sldId id="257" r:id="rId6"/>
    <p:sldId id="269" r:id="rId7"/>
    <p:sldId id="270" r:id="rId8"/>
    <p:sldId id="271" r:id="rId9"/>
    <p:sldId id="272" r:id="rId10"/>
    <p:sldId id="277" r:id="rId11"/>
    <p:sldId id="279" r:id="rId12"/>
    <p:sldId id="280" r:id="rId13"/>
    <p:sldId id="273" r:id="rId14"/>
    <p:sldId id="275" r:id="rId15"/>
    <p:sldId id="274" r:id="rId16"/>
    <p:sldId id="276" r:id="rId17"/>
    <p:sldId id="28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4229" autoAdjust="0"/>
  </p:normalViewPr>
  <p:slideViewPr>
    <p:cSldViewPr snapToGrid="0" showGuides="1">
      <p:cViewPr varScale="1">
        <p:scale>
          <a:sx n="43" d="100"/>
          <a:sy n="43" d="100"/>
        </p:scale>
        <p:origin x="1576" y="52"/>
      </p:cViewPr>
      <p:guideLst>
        <p:guide orient="horz" pos="2160"/>
        <p:guide pos="3840"/>
      </p:guideLst>
    </p:cSldViewPr>
  </p:slideViewPr>
  <p:notesTextViewPr>
    <p:cViewPr>
      <p:scale>
        <a:sx n="1" d="1"/>
        <a:sy n="1" d="1"/>
      </p:scale>
      <p:origin x="0" y="0"/>
    </p:cViewPr>
  </p:notesTextViewPr>
  <p:notesViewPr>
    <p:cSldViewPr snapToGrid="0" showGuides="1">
      <p:cViewPr varScale="1">
        <p:scale>
          <a:sx n="58" d="100"/>
          <a:sy n="58" d="100"/>
        </p:scale>
        <p:origin x="197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CEAAF3-9831-450B-8D59-2C09DB96C8FC}" type="datetimeFigureOut">
              <a:rPr lang="en-US"/>
              <a:t>12/12/2023</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834459-7356-44BF-850D-8B30C4FB3B6B}" type="slidenum">
              <a:rPr/>
              <a:t>‹#›</a:t>
            </a:fld>
            <a:endParaRPr/>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0CD79-FC16-4410-AB61-17F26E6D3BC8}" type="datetimeFigureOut">
              <a:rPr lang="en-US"/>
              <a:t>12/12/2023</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3C37BE-C303-496D-B5CD-85F2937540FC}" type="slidenum">
              <a:rPr/>
              <a:t>‹#›</a:t>
            </a:fld>
            <a:endParaRPr/>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t>1</a:t>
            </a:fld>
            <a:endParaRPr lang="en-US"/>
          </a:p>
        </p:txBody>
      </p:sp>
    </p:spTree>
    <p:extLst>
      <p:ext uri="{BB962C8B-B14F-4D97-AF65-F5344CB8AC3E}">
        <p14:creationId xmlns:p14="http://schemas.microsoft.com/office/powerpoint/2010/main" val="24061502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10</a:t>
            </a:fld>
            <a:endParaRPr lang="en-US"/>
          </a:p>
        </p:txBody>
      </p:sp>
    </p:spTree>
    <p:extLst>
      <p:ext uri="{BB962C8B-B14F-4D97-AF65-F5344CB8AC3E}">
        <p14:creationId xmlns:p14="http://schemas.microsoft.com/office/powerpoint/2010/main" val="16758667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11</a:t>
            </a:fld>
            <a:endParaRPr lang="en-US"/>
          </a:p>
        </p:txBody>
      </p:sp>
    </p:spTree>
    <p:extLst>
      <p:ext uri="{BB962C8B-B14F-4D97-AF65-F5344CB8AC3E}">
        <p14:creationId xmlns:p14="http://schemas.microsoft.com/office/powerpoint/2010/main" val="33501418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12</a:t>
            </a:fld>
            <a:endParaRPr lang="en-US"/>
          </a:p>
        </p:txBody>
      </p:sp>
    </p:spTree>
    <p:extLst>
      <p:ext uri="{BB962C8B-B14F-4D97-AF65-F5344CB8AC3E}">
        <p14:creationId xmlns:p14="http://schemas.microsoft.com/office/powerpoint/2010/main" val="8539089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13</a:t>
            </a:fld>
            <a:endParaRPr lang="en-US"/>
          </a:p>
        </p:txBody>
      </p:sp>
    </p:spTree>
    <p:extLst>
      <p:ext uri="{BB962C8B-B14F-4D97-AF65-F5344CB8AC3E}">
        <p14:creationId xmlns:p14="http://schemas.microsoft.com/office/powerpoint/2010/main" val="25793588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14</a:t>
            </a:fld>
            <a:endParaRPr lang="en-US"/>
          </a:p>
        </p:txBody>
      </p:sp>
    </p:spTree>
    <p:extLst>
      <p:ext uri="{BB962C8B-B14F-4D97-AF65-F5344CB8AC3E}">
        <p14:creationId xmlns:p14="http://schemas.microsoft.com/office/powerpoint/2010/main" val="4200141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Software engineering is one of the most lucrative careers especially in the United States of America. Entry-level positions earn up to six figures on average. </a:t>
            </a:r>
            <a:r>
              <a:rPr lang="en-US" sz="1200" kern="1200" dirty="0" err="1" smtClean="0">
                <a:solidFill>
                  <a:schemeClr val="tx1"/>
                </a:solidFill>
                <a:effectLst/>
                <a:latin typeface="+mn-lt"/>
                <a:ea typeface="+mn-ea"/>
                <a:cs typeface="+mn-cs"/>
              </a:rPr>
              <a:t>Marinovici</a:t>
            </a:r>
            <a:r>
              <a:rPr lang="en-US" sz="1200" kern="1200" dirty="0" smtClean="0">
                <a:solidFill>
                  <a:schemeClr val="tx1"/>
                </a:solidFill>
                <a:effectLst/>
                <a:latin typeface="+mn-lt"/>
                <a:ea typeface="+mn-ea"/>
                <a:cs typeface="+mn-cs"/>
              </a:rPr>
              <a:t> et al. (2014), noted that software engineering jobs are not going anywhere for the time being.</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In today's day and age, most organizations have or will need a website or web application. In addition, most multi-billion companies have their business model around web or mobile applications. Take, for example, Facebook, Amazon, Netflix, etc. Furthermore, this also applies to smaller institutions like local banks, universities, health organizations, etc. Hardly will you find an organization that does not demand software developers.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How do these organizations conduct their interviews? Kapoor and </a:t>
            </a:r>
            <a:r>
              <a:rPr lang="en-US" sz="1200" kern="1200" dirty="0" err="1" smtClean="0">
                <a:solidFill>
                  <a:schemeClr val="tx1"/>
                </a:solidFill>
                <a:effectLst/>
                <a:latin typeface="+mn-lt"/>
                <a:ea typeface="+mn-ea"/>
                <a:cs typeface="+mn-cs"/>
              </a:rPr>
              <a:t>Garder</a:t>
            </a:r>
            <a:r>
              <a:rPr lang="en-US" sz="1200" kern="1200" dirty="0" smtClean="0">
                <a:solidFill>
                  <a:schemeClr val="tx1"/>
                </a:solidFill>
                <a:effectLst/>
                <a:latin typeface="+mn-lt"/>
                <a:ea typeface="+mn-ea"/>
                <a:cs typeface="+mn-cs"/>
              </a:rPr>
              <a:t>-McCune (2021), noted that companies use technical interviews to recruit students for this software role. “Technical interviews often involve writing code on a whiteboard or remote editor and thinking aloud in response to an interviewer’s programming problem.” (Thomas, 2023).</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The technical coding interview are structured in a way that requires the potential software engineer to tackle the questions using data structures and algorithms. (Bell, 2023). Therefore, for potential software engineers looking to get hired must have a good understanding of data structures and algorithms. (Bell, 2023).</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2</a:t>
            </a:fld>
            <a:endParaRPr lang="en-US"/>
          </a:p>
        </p:txBody>
      </p:sp>
    </p:spTree>
    <p:extLst>
      <p:ext uri="{BB962C8B-B14F-4D97-AF65-F5344CB8AC3E}">
        <p14:creationId xmlns:p14="http://schemas.microsoft.com/office/powerpoint/2010/main" val="15042608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The technical coding interview does not necessarily test the candidate on the job description/position (</a:t>
            </a:r>
            <a:r>
              <a:rPr lang="en-US" sz="1200" kern="1200" dirty="0" err="1" smtClean="0">
                <a:solidFill>
                  <a:schemeClr val="tx1"/>
                </a:solidFill>
                <a:effectLst/>
                <a:latin typeface="+mn-lt"/>
                <a:ea typeface="+mn-ea"/>
                <a:cs typeface="+mn-cs"/>
              </a:rPr>
              <a:t>Kassabian</a:t>
            </a:r>
            <a:r>
              <a:rPr lang="en-US" sz="1200" kern="1200" dirty="0" smtClean="0">
                <a:solidFill>
                  <a:schemeClr val="tx1"/>
                </a:solidFill>
                <a:effectLst/>
                <a:latin typeface="+mn-lt"/>
                <a:ea typeface="+mn-ea"/>
                <a:cs typeface="+mn-cs"/>
              </a:rPr>
              <a:t>, 2020). Employees use the technical coding interviews to get employees that will best fit the job opening (Bell, 2023).</a:t>
            </a:r>
          </a:p>
          <a:p>
            <a:r>
              <a:rPr lang="en-US" sz="1200" kern="1200" dirty="0" smtClean="0">
                <a:solidFill>
                  <a:schemeClr val="tx1"/>
                </a:solidFill>
                <a:effectLst/>
                <a:latin typeface="+mn-lt"/>
                <a:ea typeface="+mn-ea"/>
                <a:cs typeface="+mn-cs"/>
              </a:rPr>
              <a:t>	Due to the nature of technical interview, stress or anxiety are usually experienced during prep by the potential software engineers (</a:t>
            </a:r>
            <a:r>
              <a:rPr lang="en-US" sz="1200" kern="1200" dirty="0" err="1" smtClean="0">
                <a:solidFill>
                  <a:schemeClr val="tx1"/>
                </a:solidFill>
                <a:effectLst/>
                <a:latin typeface="+mn-lt"/>
                <a:ea typeface="+mn-ea"/>
                <a:cs typeface="+mn-cs"/>
              </a:rPr>
              <a:t>Behroozi</a:t>
            </a:r>
            <a:r>
              <a:rPr lang="en-US" sz="1200" kern="1200" dirty="0" smtClean="0">
                <a:solidFill>
                  <a:schemeClr val="tx1"/>
                </a:solidFill>
                <a:effectLst/>
                <a:latin typeface="+mn-lt"/>
                <a:ea typeface="+mn-ea"/>
                <a:cs typeface="+mn-cs"/>
              </a:rPr>
              <a:t> et al., 2020). In addition, the plethora of resources out there used to prepare for the technical interview lack cohesive ideas. This Therefore can lead to further stress and anxiety. (Bell, 2023).</a:t>
            </a:r>
          </a:p>
          <a:p>
            <a:r>
              <a:rPr lang="en-US" sz="1200" kern="1200" dirty="0" smtClean="0">
                <a:solidFill>
                  <a:schemeClr val="tx1"/>
                </a:solidFill>
                <a:effectLst/>
                <a:latin typeface="+mn-lt"/>
                <a:ea typeface="+mn-ea"/>
                <a:cs typeface="+mn-cs"/>
              </a:rPr>
              <a:t>	Why do companies seeking to hire software engineers use data structures and algorithms as one of their primary determinants? Is it related to the work performance of the software engineer once employed? This study aims to answer this question. </a:t>
            </a:r>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3</a:t>
            </a:fld>
            <a:endParaRPr lang="en-US"/>
          </a:p>
        </p:txBody>
      </p:sp>
    </p:spTree>
    <p:extLst>
      <p:ext uri="{BB962C8B-B14F-4D97-AF65-F5344CB8AC3E}">
        <p14:creationId xmlns:p14="http://schemas.microsoft.com/office/powerpoint/2010/main" val="2767838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4</a:t>
            </a:fld>
            <a:endParaRPr lang="en-US"/>
          </a:p>
        </p:txBody>
      </p:sp>
    </p:spTree>
    <p:extLst>
      <p:ext uri="{BB962C8B-B14F-4D97-AF65-F5344CB8AC3E}">
        <p14:creationId xmlns:p14="http://schemas.microsoft.com/office/powerpoint/2010/main" val="13034104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5</a:t>
            </a:fld>
            <a:endParaRPr lang="en-US"/>
          </a:p>
        </p:txBody>
      </p:sp>
    </p:spTree>
    <p:extLst>
      <p:ext uri="{BB962C8B-B14F-4D97-AF65-F5344CB8AC3E}">
        <p14:creationId xmlns:p14="http://schemas.microsoft.com/office/powerpoint/2010/main" val="28569852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6</a:t>
            </a:fld>
            <a:endParaRPr lang="en-US"/>
          </a:p>
        </p:txBody>
      </p:sp>
    </p:spTree>
    <p:extLst>
      <p:ext uri="{BB962C8B-B14F-4D97-AF65-F5344CB8AC3E}">
        <p14:creationId xmlns:p14="http://schemas.microsoft.com/office/powerpoint/2010/main" val="4961909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Hall Jr and Gosha (2018), conducted a study on African-Americans students at Historically Black institutions that shows the effects of anxiety and preparation on technical interview performance. The aim of the research was mainly focused on understanding anxiety of Historically Black Institutions computer science students. The research was conducted through a survey shared among the students, where their experiences were asked on about the technical interview process. The survey was made up of specified intervals, free response, and Likert scale questions. The conducted result was that higher anxiety resulted in lower performance.</a:t>
            </a:r>
          </a:p>
          <a:p>
            <a:r>
              <a:rPr lang="en-US" sz="1200" kern="1200" dirty="0" smtClean="0">
                <a:solidFill>
                  <a:schemeClr val="tx1"/>
                </a:solidFill>
                <a:effectLst/>
                <a:latin typeface="+mn-lt"/>
                <a:ea typeface="+mn-ea"/>
                <a:cs typeface="+mn-cs"/>
              </a:rPr>
              <a:t>	Further observations were that anxiety level remained the same or decreased after four interviews. Also, the major resource used by participants when preparing for technical interviews was mock interviews.</a:t>
            </a:r>
          </a:p>
          <a:p>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7</a:t>
            </a:fld>
            <a:endParaRPr lang="en-US"/>
          </a:p>
        </p:txBody>
      </p:sp>
    </p:spTree>
    <p:extLst>
      <p:ext uri="{BB962C8B-B14F-4D97-AF65-F5344CB8AC3E}">
        <p14:creationId xmlns:p14="http://schemas.microsoft.com/office/powerpoint/2010/main" val="14536884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Behoozi</a:t>
            </a:r>
            <a:r>
              <a:rPr lang="en-US" sz="1200" kern="1200" dirty="0" smtClean="0">
                <a:solidFill>
                  <a:schemeClr val="tx1"/>
                </a:solidFill>
                <a:effectLst/>
                <a:latin typeface="+mn-lt"/>
                <a:ea typeface="+mn-ea"/>
                <a:cs typeface="+mn-cs"/>
              </a:rPr>
              <a:t> et al. (2020), conducted a qualitative research on a popular website called Hacker News to see what developers say about technical interviews. The comments of developers were used as basis for their study. They found out that concerns were more in anxiety and time commitments. They further gathered that developers perceived that technical interviews used primarily to hire developers was an unfair filter, as it even filters qualified candidates.</a:t>
            </a:r>
          </a:p>
          <a:p>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8</a:t>
            </a:fld>
            <a:endParaRPr lang="en-US"/>
          </a:p>
        </p:txBody>
      </p:sp>
    </p:spTree>
    <p:extLst>
      <p:ext uri="{BB962C8B-B14F-4D97-AF65-F5344CB8AC3E}">
        <p14:creationId xmlns:p14="http://schemas.microsoft.com/office/powerpoint/2010/main" val="5464876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Kapoor and </a:t>
            </a:r>
            <a:r>
              <a:rPr lang="en-US" sz="1200" kern="1200" dirty="0" err="1" smtClean="0">
                <a:solidFill>
                  <a:schemeClr val="tx1"/>
                </a:solidFill>
                <a:effectLst/>
                <a:latin typeface="+mn-lt"/>
                <a:ea typeface="+mn-ea"/>
                <a:cs typeface="+mn-cs"/>
              </a:rPr>
              <a:t>Garder</a:t>
            </a:r>
            <a:r>
              <a:rPr lang="en-US" sz="1200" kern="1200" dirty="0" smtClean="0">
                <a:solidFill>
                  <a:schemeClr val="tx1"/>
                </a:solidFill>
                <a:effectLst/>
                <a:latin typeface="+mn-lt"/>
                <a:ea typeface="+mn-ea"/>
                <a:cs typeface="+mn-cs"/>
              </a:rPr>
              <a:t>-McCune (2021) conducted a study that looked into the importance of student acing their technical interviews to get a software job. It further looked into technical interview practices in the form of Data Structures and Algorithms that can be embedded in their courses in the form of mock interviews. Their research work was very qualitative in nature, where students were involved in the study. Also, the outcome was positive, with students noting that the mock interviews played a very important role in </a:t>
            </a:r>
            <a:r>
              <a:rPr lang="en-US" sz="1200" kern="1200" smtClean="0">
                <a:solidFill>
                  <a:schemeClr val="tx1"/>
                </a:solidFill>
                <a:effectLst/>
                <a:latin typeface="+mn-lt"/>
                <a:ea typeface="+mn-ea"/>
                <a:cs typeface="+mn-cs"/>
              </a:rPr>
              <a:t>them </a:t>
            </a:r>
            <a:r>
              <a:rPr lang="en-US" sz="1200" kern="1200" smtClean="0">
                <a:solidFill>
                  <a:schemeClr val="tx1"/>
                </a:solidFill>
                <a:effectLst/>
                <a:latin typeface="+mn-lt"/>
                <a:ea typeface="+mn-ea"/>
                <a:cs typeface="+mn-cs"/>
              </a:rPr>
              <a:t>grasping </a:t>
            </a:r>
            <a:r>
              <a:rPr lang="en-US" sz="1200" kern="1200" dirty="0" smtClean="0">
                <a:solidFill>
                  <a:schemeClr val="tx1"/>
                </a:solidFill>
                <a:effectLst/>
                <a:latin typeface="+mn-lt"/>
                <a:ea typeface="+mn-ea"/>
                <a:cs typeface="+mn-cs"/>
              </a:rPr>
              <a:t>the technical interview process, and also ace future technical interviews.</a:t>
            </a:r>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9</a:t>
            </a:fld>
            <a:endParaRPr lang="en-US"/>
          </a:p>
        </p:txBody>
      </p:sp>
    </p:spTree>
    <p:extLst>
      <p:ext uri="{BB962C8B-B14F-4D97-AF65-F5344CB8AC3E}">
        <p14:creationId xmlns:p14="http://schemas.microsoft.com/office/powerpoint/2010/main" val="1671006165"/>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1" name="Picture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
        <p:nvSpPr>
          <p:cNvPr id="2" name="Title 1"/>
          <p:cNvSpPr>
            <a:spLocks noGrp="1"/>
          </p:cNvSpPr>
          <p:nvPr>
            <p:ph type="ctrTitle"/>
          </p:nvPr>
        </p:nvSpPr>
        <p:spPr>
          <a:xfrm>
            <a:off x="1104900" y="2292094"/>
            <a:ext cx="10096500" cy="2219691"/>
          </a:xfrm>
        </p:spPr>
        <p:txBody>
          <a:bodyPr anchor="ctr">
            <a:normAutofit/>
          </a:bodyPr>
          <a:lstStyle>
            <a:lvl1pPr algn="l">
              <a:defRPr sz="4400" cap="all" baseline="0"/>
            </a:lvl1pPr>
          </a:lstStyle>
          <a:p>
            <a:r>
              <a:rPr lang="en-US" smtClean="0"/>
              <a:t>Click to edit Master title style</a:t>
            </a:r>
            <a:endParaRPr/>
          </a:p>
        </p:txBody>
      </p:sp>
      <p:sp>
        <p:nvSpPr>
          <p:cNvPr id="3" name="Subtitle 2"/>
          <p:cNvSpPr>
            <a:spLocks noGrp="1"/>
          </p:cNvSpPr>
          <p:nvPr>
            <p:ph type="subTitle" idx="1"/>
          </p:nvPr>
        </p:nvSpPr>
        <p:spPr>
          <a:xfrm>
            <a:off x="1104898" y="4511784"/>
            <a:ext cx="10096501"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a:p>
        </p:txBody>
      </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Date Placeholder 3"/>
          <p:cNvSpPr>
            <a:spLocks noGrp="1"/>
          </p:cNvSpPr>
          <p:nvPr>
            <p:ph type="dt" sz="half" idx="10"/>
          </p:nvPr>
        </p:nvSpPr>
        <p:spPr/>
        <p:txBody>
          <a:bodyPr/>
          <a:lstStyle>
            <a:lvl1pPr>
              <a:defRPr baseline="0">
                <a:solidFill>
                  <a:schemeClr val="tx1">
                    <a:lumMod val="20000"/>
                    <a:lumOff val="80000"/>
                  </a:schemeClr>
                </a:solidFill>
              </a:defRPr>
            </a:lvl1pPr>
          </a:lstStyle>
          <a:p>
            <a:fld id="{402B9795-92DC-40DC-A1CA-9A4B349D7824}" type="datetimeFigureOut">
              <a:rPr lang="en-US" smtClean="0"/>
              <a:pPr/>
              <a:t>12/12/2023</a:t>
            </a:fld>
            <a:endParaRPr lang="en-US" dirty="0"/>
          </a:p>
        </p:txBody>
      </p:sp>
      <p:sp>
        <p:nvSpPr>
          <p:cNvPr id="5" name="Footer Placeholder 4"/>
          <p:cNvSpPr>
            <a:spLocks noGrp="1"/>
          </p:cNvSpPr>
          <p:nvPr>
            <p:ph type="ftr" sz="quarter" idx="11"/>
          </p:nvPr>
        </p:nvSpPr>
        <p:spPr/>
        <p:txBody>
          <a:bodyPr/>
          <a:lstStyle>
            <a:lvl1pPr>
              <a:defRPr baseline="0">
                <a:solidFill>
                  <a:schemeClr val="tx1">
                    <a:lumMod val="20000"/>
                    <a:lumOff val="80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baseline="0">
                <a:solidFill>
                  <a:schemeClr val="tx1">
                    <a:lumMod val="20000"/>
                    <a:lumOff val="80000"/>
                  </a:schemeClr>
                </a:solidFill>
              </a:defRPr>
            </a:lvl1pPr>
          </a:lstStyle>
          <a:p>
            <a:fld id="{0FF54DE5-C571-48E8-A5BC-B369434E2F44}" type="slidenum">
              <a:rPr lang="en-US" smtClean="0"/>
              <a:pPr/>
              <a:t>‹#›</a:t>
            </a:fld>
            <a:endParaRPr lang="en-US"/>
          </a:p>
        </p:txBody>
      </p:sp>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smtClean="0"/>
              <a:t>Click to edit Master title style</a:t>
            </a:r>
            <a:endParaRPr/>
          </a:p>
        </p:txBody>
      </p:sp>
      <p:sp>
        <p:nvSpPr>
          <p:cNvPr id="4" name="Text Placeholder 3"/>
          <p:cNvSpPr>
            <a:spLocks noGrp="1"/>
          </p:cNvSpPr>
          <p:nvPr>
            <p:ph type="body" sz="half" idx="2"/>
          </p:nvPr>
        </p:nvSpPr>
        <p:spPr>
          <a:xfrm>
            <a:off x="1104900" y="1600200"/>
            <a:ext cx="3396996"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4654671" y="1600199"/>
            <a:ext cx="6430912" cy="4572001"/>
          </a:xfrm>
        </p:spPr>
        <p:txBody>
          <a:bodyPr tIns="118872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5" name="Date Placeholder 4"/>
          <p:cNvSpPr>
            <a:spLocks noGrp="1"/>
          </p:cNvSpPr>
          <p:nvPr>
            <p:ph type="dt" sz="half" idx="10"/>
          </p:nvPr>
        </p:nvSpPr>
        <p:spPr/>
        <p:txBody>
          <a:bodyPr/>
          <a:lstStyle/>
          <a:p>
            <a:fld id="{402B9795-92DC-40DC-A1CA-9A4B349D7824}" type="datetimeFigureOut">
              <a:rPr lang="en-US"/>
              <a:t>12/12/2023</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12/12/2023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65125"/>
            <a:ext cx="1714500" cy="5811838"/>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1104900" y="365125"/>
            <a:ext cx="8098896"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12/12/2023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grpSp>
        <p:nvGrpSpPr>
          <p:cNvPr id="7" name="Group 6"/>
          <p:cNvGrpSpPr/>
          <p:nvPr/>
        </p:nvGrpSpPr>
        <p:grpSpPr>
          <a:xfrm rot="5400000">
            <a:off x="6514047" y="3228843"/>
            <a:ext cx="5632704" cy="84403"/>
            <a:chOff x="1073150" y="1219201"/>
            <a:chExt cx="10058400" cy="63125"/>
          </a:xfrm>
        </p:grpSpPr>
        <p:cxnSp>
          <p:nvCxnSpPr>
            <p:cNvPr id="8" name="Straight Connector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12/12/2023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smtClean="0"/>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smtClean="0"/>
              <a:t>Click icon to add picture</a:t>
            </a:r>
            <a:endParaRPr/>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2514600"/>
            <a:ext cx="12192000" cy="3194035"/>
            <a:chOff x="647402" y="2514600"/>
            <a:chExt cx="10838688" cy="3194035"/>
          </a:xfrm>
        </p:grpSpPr>
        <p:grpSp>
          <p:nvGrpSpPr>
            <p:cNvPr id="9" name="Group 8"/>
            <p:cNvGrpSpPr/>
            <p:nvPr/>
          </p:nvGrpSpPr>
          <p:grpSpPr>
            <a:xfrm>
              <a:off x="647402" y="2514600"/>
              <a:ext cx="10838688" cy="63125"/>
              <a:chOff x="507492" y="1501519"/>
              <a:chExt cx="8129016" cy="63125"/>
            </a:xfrm>
          </p:grpSpPr>
          <p:cxnSp>
            <p:nvCxnSpPr>
              <p:cNvPr id="14" name="Straight Connector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p:nvPr/>
          </p:nvGrpSpPr>
          <p:grpSpPr>
            <a:xfrm rot="10800000">
              <a:off x="647402" y="5645510"/>
              <a:ext cx="10838688" cy="63125"/>
              <a:chOff x="507492" y="1501519"/>
              <a:chExt cx="8129016" cy="63125"/>
            </a:xfrm>
          </p:grpSpPr>
          <p:cxnSp>
            <p:nvCxnSpPr>
              <p:cNvPr id="12" name="Straight Connector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Picture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
        <p:nvSpPr>
          <p:cNvPr id="2" name="Title 1"/>
          <p:cNvSpPr>
            <a:spLocks noGrp="1"/>
          </p:cNvSpPr>
          <p:nvPr>
            <p:ph type="title"/>
          </p:nvPr>
        </p:nvSpPr>
        <p:spPr>
          <a:xfrm>
            <a:off x="1104899" y="2971806"/>
            <a:ext cx="10071099" cy="1684150"/>
          </a:xfrm>
        </p:spPr>
        <p:txBody>
          <a:bodyPr anchor="ctr">
            <a:normAutofit/>
          </a:bodyPr>
          <a:lstStyle>
            <a:lvl1pPr>
              <a:defRPr sz="4400" cap="all"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1104899" y="4655956"/>
            <a:ext cx="10071099" cy="509750"/>
          </a:xfrm>
        </p:spPr>
        <p:txBody>
          <a:bodyPr>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02B9795-92DC-40DC-A1CA-9A4B349D7824}" type="datetimeFigureOut">
              <a:rPr lang="en-US"/>
              <a:t>12/12/2023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104900" y="1600200"/>
            <a:ext cx="4914900" cy="4571999"/>
          </a:xfrm>
        </p:spPr>
        <p:txBody>
          <a:bodyPr/>
          <a:lstStyle>
            <a:lvl5pPr>
              <a:defRPr/>
            </a:lvl5pPr>
            <a:lvl6pPr>
              <a:defRPr/>
            </a:lvl6pPr>
            <a:lvl7pPr>
              <a:defRPr/>
            </a:lvl7pPr>
            <a:lvl8pPr>
              <a:defRPr/>
            </a:lvl8pPr>
            <a:lvl9pPr>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6172200" y="1600200"/>
            <a:ext cx="4914900" cy="4571999"/>
          </a:xfrm>
        </p:spPr>
        <p:txBody>
          <a:bodyPr/>
          <a:lstStyle>
            <a:lvl5pPr>
              <a:defRPr/>
            </a:lvl5pPr>
            <a:lvl6pPr>
              <a:defRPr/>
            </a:lvl6pPr>
            <a:lvl7pPr>
              <a:defRPr/>
            </a:lvl7pPr>
            <a:lvl8pPr>
              <a:defRPr/>
            </a:lvl8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12/12/2023</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Text Placeholder 2"/>
          <p:cNvSpPr>
            <a:spLocks noGrp="1"/>
          </p:cNvSpPr>
          <p:nvPr>
            <p:ph type="body" idx="1"/>
          </p:nvPr>
        </p:nvSpPr>
        <p:spPr>
          <a:xfrm>
            <a:off x="110490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4900" y="2424112"/>
            <a:ext cx="4919472" cy="37480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16611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66110" y="2424112"/>
            <a:ext cx="4919472" cy="37480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402B9795-92DC-40DC-A1CA-9A4B349D7824}" type="datetimeFigureOut">
              <a:rPr lang="en-US"/>
              <a:t>12/12/2023</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402B9795-92DC-40DC-A1CA-9A4B349D7824}" type="datetimeFigureOut">
              <a:rPr lang="en-US"/>
              <a:t>12/12/2023</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2B9795-92DC-40DC-A1CA-9A4B349D7824}" type="datetimeFigureOut">
              <a:rPr lang="en-US"/>
              <a:t>12/12/2023</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smtClean="0"/>
              <a:t>Click to edit Master title style</a:t>
            </a:r>
            <a:endParaRPr/>
          </a:p>
        </p:txBody>
      </p:sp>
      <p:sp>
        <p:nvSpPr>
          <p:cNvPr id="4" name="Text Placeholder 3"/>
          <p:cNvSpPr>
            <a:spLocks noGrp="1"/>
          </p:cNvSpPr>
          <p:nvPr>
            <p:ph type="body" sz="half" idx="2"/>
          </p:nvPr>
        </p:nvSpPr>
        <p:spPr>
          <a:xfrm>
            <a:off x="1104900" y="1600200"/>
            <a:ext cx="4384548"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3" name="Content Placeholder 2"/>
          <p:cNvSpPr>
            <a:spLocks noGrp="1"/>
          </p:cNvSpPr>
          <p:nvPr>
            <p:ph idx="1"/>
          </p:nvPr>
        </p:nvSpPr>
        <p:spPr>
          <a:xfrm>
            <a:off x="5641848" y="1600199"/>
            <a:ext cx="5445252" cy="4572001"/>
          </a:xfrm>
        </p:spPr>
        <p:txBody>
          <a:bodyPr>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12/12/2023</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r>
              <a:rPr lang="en-US" smtClean="0"/>
              <a:t>Click to edit Master title style</a:t>
            </a:r>
            <a:endParaRPr/>
          </a:p>
        </p:txBody>
      </p:sp>
      <p:sp>
        <p:nvSpPr>
          <p:cNvPr id="3" name="Text Placeholder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baseline="0">
                <a:solidFill>
                  <a:schemeClr val="tx1">
                    <a:lumMod val="75000"/>
                  </a:schemeClr>
                </a:solidFill>
              </a:defRPr>
            </a:lvl1pPr>
          </a:lstStyle>
          <a:p>
            <a:fld id="{402B9795-92DC-40DC-A1CA-9A4B349D7824}" type="datetimeFigureOut">
              <a:rPr lang="en-US" smtClean="0"/>
              <a:pPr/>
              <a:t>12/12/2023</a:t>
            </a:fld>
            <a:endParaRPr lang="en-US"/>
          </a:p>
        </p:txBody>
      </p:sp>
      <p:sp>
        <p:nvSpPr>
          <p:cNvPr id="5" name="Footer Placeholder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baseline="0">
                <a:solidFill>
                  <a:schemeClr val="tx1">
                    <a:lumMod val="75000"/>
                  </a:schemeClr>
                </a:solidFill>
              </a:defRPr>
            </a:lvl1pPr>
          </a:lstStyle>
          <a:p>
            <a:endParaRPr lang="en-US"/>
          </a:p>
        </p:txBody>
      </p:sp>
      <p:sp>
        <p:nvSpPr>
          <p:cNvPr id="6" name="Slide Number Placeholder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baseline="0">
                <a:solidFill>
                  <a:schemeClr val="tx1">
                    <a:lumMod val="75000"/>
                  </a:schemeClr>
                </a:solidFill>
              </a:defRPr>
            </a:lvl1pPr>
          </a:lstStyle>
          <a:p>
            <a:fld id="{0FF54DE5-C571-48E8-A5BC-B369434E2F44}" type="slidenum">
              <a:rPr lang="en-US" smtClean="0"/>
              <a:pPr/>
              <a:t>‹#›</a:t>
            </a:fld>
            <a:endParaRPr lang="en-US"/>
          </a:p>
        </p:txBody>
      </p:sp>
      <p:grpSp>
        <p:nvGrpSpPr>
          <p:cNvPr id="15" name="Group 14"/>
          <p:cNvGrpSpPr/>
          <p:nvPr/>
        </p:nvGrpSpPr>
        <p:grpSpPr>
          <a:xfrm>
            <a:off x="1103376" y="1219201"/>
            <a:ext cx="9985248" cy="84403"/>
            <a:chOff x="1073150" y="1219201"/>
            <a:chExt cx="10058400" cy="63125"/>
          </a:xfrm>
        </p:grpSpPr>
        <p:cxnSp>
          <p:nvCxnSpPr>
            <p:cNvPr id="13" name="Straight Connector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hdl.handle.net/10919/115660"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doi.org/10.1145/3209626.3209707"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doi.org/10.1145/3456565.3460033"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104900" y="2292094"/>
            <a:ext cx="5734050" cy="2219691"/>
          </a:xfrm>
        </p:spPr>
        <p:txBody>
          <a:bodyPr anchor="ctr">
            <a:noAutofit/>
          </a:bodyPr>
          <a:lstStyle/>
          <a:p>
            <a:r>
              <a:rPr lang="en-US" sz="3200" dirty="0" smtClean="0"/>
              <a:t>IMPACT OF DATA STRUCTURE AND ALGORITHM ON SOFTWARE ENGINEER’S WORK PERFORMANCE</a:t>
            </a:r>
            <a:endParaRPr lang="en-US" sz="3200" dirty="0"/>
          </a:p>
        </p:txBody>
      </p:sp>
      <p:sp>
        <p:nvSpPr>
          <p:cNvPr id="7" name="Subtitle 6"/>
          <p:cNvSpPr>
            <a:spLocks noGrp="1"/>
          </p:cNvSpPr>
          <p:nvPr>
            <p:ph type="subTitle" idx="1"/>
          </p:nvPr>
        </p:nvSpPr>
        <p:spPr/>
        <p:txBody>
          <a:bodyPr/>
          <a:lstStyle/>
          <a:p>
            <a:r>
              <a:rPr lang="en-US" dirty="0" smtClean="0"/>
              <a:t>Presenter: Samuel Torimiro</a:t>
            </a:r>
            <a:endParaRPr lang="en-US" dirty="0"/>
          </a:p>
        </p:txBody>
      </p:sp>
      <p:pic>
        <p:nvPicPr>
          <p:cNvPr id="4" name="Picture Placeholder 3" descr="Open book on table, blurred shelves of books in background"/>
          <p:cNvPicPr>
            <a:picLocks noGrp="1" noChangeAspect="1"/>
          </p:cNvPicPr>
          <p:nvPr>
            <p:ph type="pic" sz="quarter" idx="13"/>
          </p:nvPr>
        </p:nvPicPr>
        <p:blipFill>
          <a:blip r:embed="rId3" cstate="print">
            <a:extLst>
              <a:ext uri="{28A0092B-C50C-407E-A947-70E740481C1C}">
                <a14:useLocalDpi xmlns:a14="http://schemas.microsoft.com/office/drawing/2010/main" val="0"/>
              </a:ext>
            </a:extLst>
          </a:blip>
          <a:srcRect l="8890" r="8890"/>
          <a:stretch>
            <a:fillRect/>
          </a:stretch>
        </p:blipFill>
        <p:spPr/>
      </p:pic>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smtClean="0"/>
              <a:t>Methodology</a:t>
            </a:r>
            <a:endParaRPr lang="en-US" dirty="0"/>
          </a:p>
        </p:txBody>
      </p:sp>
      <p:sp>
        <p:nvSpPr>
          <p:cNvPr id="14" name="Content Placeholder 13"/>
          <p:cNvSpPr>
            <a:spLocks noGrp="1"/>
          </p:cNvSpPr>
          <p:nvPr>
            <p:ph idx="1"/>
          </p:nvPr>
        </p:nvSpPr>
        <p:spPr/>
        <p:txBody>
          <a:bodyPr/>
          <a:lstStyle/>
          <a:p>
            <a:r>
              <a:rPr lang="en-US" dirty="0" smtClean="0"/>
              <a:t>This is a quantitative research study.</a:t>
            </a:r>
          </a:p>
          <a:p>
            <a:r>
              <a:rPr lang="en-US" dirty="0" smtClean="0"/>
              <a:t>Data will be obtained from surveys to hiring managers.</a:t>
            </a:r>
          </a:p>
          <a:p>
            <a:r>
              <a:rPr lang="en-US" dirty="0"/>
              <a:t>The work performance metric </a:t>
            </a:r>
            <a:r>
              <a:rPr lang="en-US" dirty="0" smtClean="0"/>
              <a:t>of the software engineer will </a:t>
            </a:r>
            <a:r>
              <a:rPr lang="en-US" dirty="0"/>
              <a:t>be </a:t>
            </a:r>
            <a:r>
              <a:rPr lang="en-US" dirty="0" smtClean="0"/>
              <a:t>determined by </a:t>
            </a:r>
            <a:r>
              <a:rPr lang="en-US" dirty="0"/>
              <a:t>the hiring </a:t>
            </a:r>
            <a:r>
              <a:rPr lang="en-US" dirty="0" smtClean="0"/>
              <a:t>manager.</a:t>
            </a:r>
          </a:p>
          <a:p>
            <a:pPr marL="0" indent="0">
              <a:buNone/>
            </a:pPr>
            <a:endParaRPr lang="en-US" dirty="0" smtClean="0"/>
          </a:p>
          <a:p>
            <a:endParaRPr lang="en-US" dirty="0" smtClean="0"/>
          </a:p>
          <a:p>
            <a:endParaRPr lang="en-US" dirty="0"/>
          </a:p>
          <a:p>
            <a:pPr marL="0" indent="0">
              <a:buNone/>
            </a:pPr>
            <a:endParaRPr lang="en-US" dirty="0"/>
          </a:p>
        </p:txBody>
      </p:sp>
    </p:spTree>
    <p:extLst>
      <p:ext uri="{BB962C8B-B14F-4D97-AF65-F5344CB8AC3E}">
        <p14:creationId xmlns:p14="http://schemas.microsoft.com/office/powerpoint/2010/main" val="489004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smtClean="0"/>
              <a:t>Methodology</a:t>
            </a:r>
            <a:endParaRPr lang="en-US" dirty="0"/>
          </a:p>
        </p:txBody>
      </p:sp>
      <p:sp>
        <p:nvSpPr>
          <p:cNvPr id="14" name="Content Placeholder 13"/>
          <p:cNvSpPr>
            <a:spLocks noGrp="1"/>
          </p:cNvSpPr>
          <p:nvPr>
            <p:ph idx="1"/>
          </p:nvPr>
        </p:nvSpPr>
        <p:spPr/>
        <p:txBody>
          <a:bodyPr/>
          <a:lstStyle/>
          <a:p>
            <a:r>
              <a:rPr lang="en-US" dirty="0" smtClean="0"/>
              <a:t>A survey will be sent to the hiring manager to know if data </a:t>
            </a:r>
            <a:r>
              <a:rPr lang="en-US" dirty="0"/>
              <a:t>structure and algorithms </a:t>
            </a:r>
            <a:r>
              <a:rPr lang="en-US" dirty="0" smtClean="0"/>
              <a:t>are specific </a:t>
            </a:r>
            <a:r>
              <a:rPr lang="en-US" dirty="0"/>
              <a:t>to job roles </a:t>
            </a:r>
            <a:r>
              <a:rPr lang="en-US" dirty="0" smtClean="0"/>
              <a:t>for software engineers, or it is universal for all software engineers.</a:t>
            </a:r>
          </a:p>
          <a:p>
            <a:r>
              <a:rPr lang="en-US" dirty="0" smtClean="0"/>
              <a:t>Another survey will be sent to hiring managers to know how frequently they use .data </a:t>
            </a:r>
            <a:r>
              <a:rPr lang="en-US" dirty="0"/>
              <a:t>structures and algorithms in technical interviews </a:t>
            </a:r>
            <a:endParaRPr lang="en-US" dirty="0" smtClean="0"/>
          </a:p>
          <a:p>
            <a:pPr marL="0" indent="0">
              <a:buNone/>
            </a:pPr>
            <a:endParaRPr lang="en-US" dirty="0" smtClean="0"/>
          </a:p>
          <a:p>
            <a:endParaRPr lang="en-US" dirty="0" smtClean="0"/>
          </a:p>
          <a:p>
            <a:endParaRPr lang="en-US" dirty="0"/>
          </a:p>
          <a:p>
            <a:pPr marL="0" indent="0">
              <a:buNone/>
            </a:pPr>
            <a:endParaRPr lang="en-US" dirty="0"/>
          </a:p>
        </p:txBody>
      </p:sp>
    </p:spTree>
    <p:extLst>
      <p:ext uri="{BB962C8B-B14F-4D97-AF65-F5344CB8AC3E}">
        <p14:creationId xmlns:p14="http://schemas.microsoft.com/office/powerpoint/2010/main" val="2998482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smtClean="0"/>
              <a:t>Methodology</a:t>
            </a:r>
            <a:endParaRPr lang="en-US" dirty="0"/>
          </a:p>
        </p:txBody>
      </p:sp>
      <p:sp>
        <p:nvSpPr>
          <p:cNvPr id="14" name="Content Placeholder 13"/>
          <p:cNvSpPr>
            <a:spLocks noGrp="1"/>
          </p:cNvSpPr>
          <p:nvPr>
            <p:ph idx="1"/>
          </p:nvPr>
        </p:nvSpPr>
        <p:spPr/>
        <p:txBody>
          <a:bodyPr/>
          <a:lstStyle/>
          <a:p>
            <a:r>
              <a:rPr lang="en-US" dirty="0"/>
              <a:t>A survey will be sent to hiring manager of hundred companies, who after employing ten software engineers. </a:t>
            </a:r>
            <a:endParaRPr lang="en-US" dirty="0" smtClean="0"/>
          </a:p>
          <a:p>
            <a:r>
              <a:rPr lang="en-US" dirty="0"/>
              <a:t>The first five was employed based on their performance on the technical coding interview which was mainly comprised of data structure and algorithm. </a:t>
            </a:r>
            <a:endParaRPr lang="en-US" dirty="0" smtClean="0"/>
          </a:p>
          <a:p>
            <a:r>
              <a:rPr lang="en-US" dirty="0"/>
              <a:t>The other five were employed based on how well they understand the technology stack of the company. </a:t>
            </a:r>
            <a:endParaRPr lang="en-US" dirty="0" smtClean="0"/>
          </a:p>
          <a:p>
            <a:r>
              <a:rPr lang="en-US" dirty="0"/>
              <a:t>This survey will allow the hiring managers for those hundred companies to rank the work performance of the ten employees for their respective companies. </a:t>
            </a:r>
            <a:endParaRPr lang="en-US" dirty="0" smtClean="0"/>
          </a:p>
          <a:p>
            <a:r>
              <a:rPr lang="en-US" dirty="0"/>
              <a:t>Ratio scale metrics will be used to analyze the data.</a:t>
            </a:r>
          </a:p>
          <a:p>
            <a:pPr marL="0" indent="0">
              <a:buNone/>
            </a:pPr>
            <a:endParaRPr lang="en-US" dirty="0" smtClean="0"/>
          </a:p>
          <a:p>
            <a:endParaRPr lang="en-US" dirty="0" smtClean="0"/>
          </a:p>
          <a:p>
            <a:endParaRPr lang="en-US" dirty="0"/>
          </a:p>
          <a:p>
            <a:pPr marL="0" indent="0">
              <a:buNone/>
            </a:pPr>
            <a:endParaRPr lang="en-US" dirty="0"/>
          </a:p>
        </p:txBody>
      </p:sp>
    </p:spTree>
    <p:extLst>
      <p:ext uri="{BB962C8B-B14F-4D97-AF65-F5344CB8AC3E}">
        <p14:creationId xmlns:p14="http://schemas.microsoft.com/office/powerpoint/2010/main" val="43022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pPr algn="ctr"/>
            <a:r>
              <a:rPr lang="en-US" dirty="0" smtClean="0"/>
              <a:t>References</a:t>
            </a:r>
            <a:endParaRPr lang="en-US" dirty="0"/>
          </a:p>
        </p:txBody>
      </p:sp>
      <p:sp>
        <p:nvSpPr>
          <p:cNvPr id="14" name="Content Placeholder 13"/>
          <p:cNvSpPr>
            <a:spLocks noGrp="1"/>
          </p:cNvSpPr>
          <p:nvPr>
            <p:ph idx="1"/>
          </p:nvPr>
        </p:nvSpPr>
        <p:spPr/>
        <p:txBody>
          <a:bodyPr>
            <a:normAutofit fontScale="85000" lnSpcReduction="10000"/>
          </a:bodyPr>
          <a:lstStyle/>
          <a:p>
            <a:pPr marL="461963" indent="-461963">
              <a:buNone/>
            </a:pPr>
            <a:r>
              <a:rPr lang="en-US" dirty="0" err="1"/>
              <a:t>Behroozi</a:t>
            </a:r>
            <a:r>
              <a:rPr lang="en-US" dirty="0"/>
              <a:t>, M., </a:t>
            </a:r>
            <a:r>
              <a:rPr lang="en-US" dirty="0" err="1"/>
              <a:t>Shirolkar</a:t>
            </a:r>
            <a:r>
              <a:rPr lang="en-US" dirty="0"/>
              <a:t>, S., </a:t>
            </a:r>
            <a:r>
              <a:rPr lang="en-US" dirty="0" err="1"/>
              <a:t>Barik</a:t>
            </a:r>
            <a:r>
              <a:rPr lang="en-US" dirty="0"/>
              <a:t>, T., &amp; </a:t>
            </a:r>
            <a:r>
              <a:rPr lang="en-US" dirty="0" err="1"/>
              <a:t>Parnin</a:t>
            </a:r>
            <a:r>
              <a:rPr lang="en-US" dirty="0"/>
              <a:t>, C. (2020, June). Debugging hiring: What went right and </a:t>
            </a:r>
            <a:r>
              <a:rPr lang="en-US" dirty="0" smtClean="0"/>
              <a:t>what </a:t>
            </a:r>
            <a:r>
              <a:rPr lang="en-US" dirty="0"/>
              <a:t>went wrong in the technical interview process. In </a:t>
            </a:r>
            <a:r>
              <a:rPr lang="en-US" i="1" dirty="0"/>
              <a:t>Proceedings of the ACM/IEEE 42nd </a:t>
            </a:r>
            <a:r>
              <a:rPr lang="en-US" i="1" dirty="0" smtClean="0"/>
              <a:t>International </a:t>
            </a:r>
            <a:r>
              <a:rPr lang="en-US" i="1" dirty="0"/>
              <a:t>Conference on Software Engineering: Software Engineering in Society</a:t>
            </a:r>
            <a:r>
              <a:rPr lang="en-US" dirty="0"/>
              <a:t> (pp. </a:t>
            </a:r>
            <a:r>
              <a:rPr lang="en-US" dirty="0" smtClean="0"/>
              <a:t>71-80</a:t>
            </a:r>
            <a:r>
              <a:rPr lang="en-US" dirty="0"/>
              <a:t>). </a:t>
            </a:r>
            <a:endParaRPr lang="en-US" dirty="0" smtClean="0"/>
          </a:p>
          <a:p>
            <a:pPr marL="461963" indent="-461963">
              <a:buNone/>
            </a:pPr>
            <a:r>
              <a:rPr lang="en-US" dirty="0" err="1" smtClean="0"/>
              <a:t>Behroozi</a:t>
            </a:r>
            <a:r>
              <a:rPr lang="en-US" dirty="0"/>
              <a:t>, M., </a:t>
            </a:r>
            <a:r>
              <a:rPr lang="en-US" dirty="0" err="1"/>
              <a:t>Shirolkar</a:t>
            </a:r>
            <a:r>
              <a:rPr lang="en-US" dirty="0"/>
              <a:t>, S., </a:t>
            </a:r>
            <a:r>
              <a:rPr lang="en-US" dirty="0" err="1"/>
              <a:t>Barik</a:t>
            </a:r>
            <a:r>
              <a:rPr lang="en-US" dirty="0"/>
              <a:t>, T., &amp; </a:t>
            </a:r>
            <a:r>
              <a:rPr lang="en-US" dirty="0" err="1"/>
              <a:t>Parnin</a:t>
            </a:r>
            <a:r>
              <a:rPr lang="en-US" dirty="0"/>
              <a:t>, C. (2020). </a:t>
            </a:r>
            <a:r>
              <a:rPr lang="en-US" i="1" dirty="0"/>
              <a:t>Does stress impact technical </a:t>
            </a:r>
            <a:r>
              <a:rPr lang="en-US" i="1" dirty="0" smtClean="0"/>
              <a:t>interview performance</a:t>
            </a:r>
            <a:r>
              <a:rPr lang="en-US" i="1" dirty="0"/>
              <a:t>?</a:t>
            </a:r>
            <a:r>
              <a:rPr lang="en-US" dirty="0"/>
              <a:t> [Paper presentation]. 28th ACM Joint Meeting on European Software </a:t>
            </a:r>
            <a:r>
              <a:rPr lang="en-US" dirty="0" smtClean="0"/>
              <a:t>Engineering Conference </a:t>
            </a:r>
            <a:r>
              <a:rPr lang="en-US" dirty="0"/>
              <a:t>and Symposium on the Foundations of Software Engineering </a:t>
            </a:r>
            <a:r>
              <a:rPr lang="en-US" dirty="0" smtClean="0"/>
              <a:t>(</a:t>
            </a:r>
            <a:r>
              <a:rPr lang="en-US" dirty="0"/>
              <a:t>ESEC/FSE 2020). </a:t>
            </a:r>
            <a:r>
              <a:rPr lang="en-US" i="1" dirty="0" smtClean="0"/>
              <a:t>Association </a:t>
            </a:r>
            <a:r>
              <a:rPr lang="en-US" i="1" dirty="0"/>
              <a:t>for Computing Machinery, </a:t>
            </a:r>
            <a:r>
              <a:rPr lang="en-US" dirty="0"/>
              <a:t>New York, NY, USA. </a:t>
            </a:r>
            <a:r>
              <a:rPr lang="en-US" dirty="0" smtClean="0"/>
              <a:t>https</a:t>
            </a:r>
            <a:r>
              <a:rPr lang="en-US" dirty="0"/>
              <a:t>://doi.org/10.1145/3368089.3409712</a:t>
            </a:r>
            <a:r>
              <a:rPr lang="en-US" dirty="0" smtClean="0"/>
              <a:t>.</a:t>
            </a:r>
          </a:p>
          <a:p>
            <a:pPr marL="461963" indent="-461963">
              <a:buNone/>
            </a:pPr>
            <a:r>
              <a:rPr lang="en-US" i="1" dirty="0"/>
              <a:t>Bell, B. A. (2023). Understanding the Preparation Phase of Technical Interviews</a:t>
            </a:r>
            <a:r>
              <a:rPr lang="en-US" dirty="0"/>
              <a:t> [Master’s </a:t>
            </a:r>
            <a:r>
              <a:rPr lang="en-US" dirty="0" smtClean="0"/>
              <a:t>thesis</a:t>
            </a:r>
            <a:r>
              <a:rPr lang="en-US" dirty="0"/>
              <a:t>, </a:t>
            </a:r>
            <a:r>
              <a:rPr lang="en-US" dirty="0" smtClean="0"/>
              <a:t>Virginia </a:t>
            </a:r>
            <a:r>
              <a:rPr lang="en-US" dirty="0"/>
              <a:t>Tech]. </a:t>
            </a:r>
            <a:r>
              <a:rPr lang="en-US" dirty="0">
                <a:hlinkClick r:id="rId3"/>
              </a:rPr>
              <a:t>http://</a:t>
            </a:r>
            <a:r>
              <a:rPr lang="en-US" dirty="0" smtClean="0">
                <a:hlinkClick r:id="rId3"/>
              </a:rPr>
              <a:t>hdl.handle.net/10919/115660</a:t>
            </a:r>
            <a:endParaRPr lang="en-US" dirty="0"/>
          </a:p>
          <a:p>
            <a:pPr marL="461963" indent="-461963">
              <a:buNone/>
            </a:pPr>
            <a:r>
              <a:rPr lang="en-US" dirty="0"/>
              <a:t>Dillon, E. C., Dina, A., &amp; Williams, K. L. (2023, June 25 – 28). </a:t>
            </a:r>
            <a:r>
              <a:rPr lang="en-US" i="1" dirty="0"/>
              <a:t>Exposing early CS majors to </a:t>
            </a:r>
            <a:r>
              <a:rPr lang="en-US" i="1" dirty="0" smtClean="0"/>
              <a:t>technical </a:t>
            </a:r>
            <a:r>
              <a:rPr lang="en-US" i="1" dirty="0" err="1" smtClean="0"/>
              <a:t>nterview</a:t>
            </a:r>
            <a:r>
              <a:rPr lang="en-US" i="1" dirty="0" smtClean="0"/>
              <a:t> </a:t>
            </a:r>
            <a:r>
              <a:rPr lang="en-US" i="1" dirty="0"/>
              <a:t>practices in the form of group-based whiteboard problem solving activities</a:t>
            </a:r>
            <a:r>
              <a:rPr lang="en-US" dirty="0"/>
              <a:t> [Paper </a:t>
            </a:r>
            <a:r>
              <a:rPr lang="en-US" dirty="0" smtClean="0"/>
              <a:t>presentation</a:t>
            </a:r>
            <a:r>
              <a:rPr lang="en-US" dirty="0"/>
              <a:t>]. Annual Conference &amp; Exposition, Baltimore Convention Center, MD</a:t>
            </a:r>
            <a:r>
              <a:rPr lang="en-US" dirty="0" smtClean="0"/>
              <a:t>.</a:t>
            </a:r>
          </a:p>
          <a:p>
            <a:pPr marL="461963" indent="-461963">
              <a:buNone/>
            </a:pPr>
            <a:r>
              <a:rPr lang="en-US" dirty="0"/>
              <a:t>Hall Jr. P., &amp; Gosha, K. (2018). </a:t>
            </a:r>
            <a:r>
              <a:rPr lang="en-US" i="1" dirty="0"/>
              <a:t>The effects of anxiety and preparation on performance in </a:t>
            </a:r>
            <a:r>
              <a:rPr lang="en-US" i="1" dirty="0" smtClean="0"/>
              <a:t>technical </a:t>
            </a:r>
            <a:r>
              <a:rPr lang="en-US" i="1" dirty="0"/>
              <a:t>interviews for </a:t>
            </a:r>
            <a:r>
              <a:rPr lang="en-US" i="1" dirty="0" err="1"/>
              <a:t>hbcu</a:t>
            </a:r>
            <a:r>
              <a:rPr lang="en-US" i="1" dirty="0"/>
              <a:t> computer science majors </a:t>
            </a:r>
            <a:r>
              <a:rPr lang="en-US" dirty="0"/>
              <a:t>[Paper presentation]. 2018 ACM </a:t>
            </a:r>
            <a:r>
              <a:rPr lang="en-US" dirty="0" smtClean="0"/>
              <a:t>SIGMIS </a:t>
            </a:r>
            <a:r>
              <a:rPr lang="en-US" dirty="0"/>
              <a:t>Conference on Computers and People Research (SIGMISCPR’18). Association for </a:t>
            </a:r>
            <a:r>
              <a:rPr lang="en-US" dirty="0" smtClean="0"/>
              <a:t>Computing </a:t>
            </a:r>
            <a:r>
              <a:rPr lang="en-US" dirty="0"/>
              <a:t>Machinery, New York, NY, USA. </a:t>
            </a:r>
            <a:r>
              <a:rPr lang="en-US" dirty="0">
                <a:hlinkClick r:id="rId4"/>
              </a:rPr>
              <a:t>https://doi.org/10.1145/3209626.3209707</a:t>
            </a: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a:p>
          <a:p>
            <a:pPr marL="0" indent="0">
              <a:buNone/>
            </a:pPr>
            <a:endParaRPr lang="en-US" dirty="0"/>
          </a:p>
          <a:p>
            <a:pPr marL="0" indent="0">
              <a:buNone/>
            </a:pPr>
            <a:endParaRPr lang="en-US" dirty="0" smtClean="0"/>
          </a:p>
          <a:p>
            <a:endParaRPr lang="en-US" dirty="0" smtClean="0"/>
          </a:p>
          <a:p>
            <a:endParaRPr lang="en-US" dirty="0"/>
          </a:p>
          <a:p>
            <a:pPr marL="0" indent="0">
              <a:buNone/>
            </a:pPr>
            <a:endParaRPr lang="en-US" dirty="0"/>
          </a:p>
        </p:txBody>
      </p:sp>
    </p:spTree>
    <p:extLst>
      <p:ext uri="{BB962C8B-B14F-4D97-AF65-F5344CB8AC3E}">
        <p14:creationId xmlns:p14="http://schemas.microsoft.com/office/powerpoint/2010/main" val="771984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pPr algn="ctr"/>
            <a:r>
              <a:rPr lang="en-US" dirty="0" smtClean="0"/>
              <a:t>References</a:t>
            </a:r>
            <a:endParaRPr lang="en-US" dirty="0"/>
          </a:p>
        </p:txBody>
      </p:sp>
      <p:sp>
        <p:nvSpPr>
          <p:cNvPr id="14" name="Content Placeholder 13"/>
          <p:cNvSpPr>
            <a:spLocks noGrp="1"/>
          </p:cNvSpPr>
          <p:nvPr>
            <p:ph idx="1"/>
          </p:nvPr>
        </p:nvSpPr>
        <p:spPr/>
        <p:txBody>
          <a:bodyPr>
            <a:normAutofit lnSpcReduction="10000"/>
          </a:bodyPr>
          <a:lstStyle/>
          <a:p>
            <a:pPr marL="461963" indent="-461963">
              <a:buNone/>
            </a:pPr>
            <a:r>
              <a:rPr lang="en-US" dirty="0"/>
              <a:t>Kapoor, A., &amp; </a:t>
            </a:r>
            <a:r>
              <a:rPr lang="en-US" dirty="0" err="1"/>
              <a:t>Garder</a:t>
            </a:r>
            <a:r>
              <a:rPr lang="en-US" dirty="0"/>
              <a:t>-McCune, C. (2021). </a:t>
            </a:r>
            <a:r>
              <a:rPr lang="en-US" i="1" dirty="0"/>
              <a:t>Introducing a technical interview preparation </a:t>
            </a:r>
            <a:r>
              <a:rPr lang="en-US" i="1" dirty="0" smtClean="0"/>
              <a:t>activity in </a:t>
            </a:r>
            <a:r>
              <a:rPr lang="en-US" i="1" dirty="0"/>
              <a:t>a data structures and algorithms course [Paper presentation]. 26th </a:t>
            </a:r>
            <a:r>
              <a:rPr lang="en-US" i="1" dirty="0" smtClean="0"/>
              <a:t>	ACM </a:t>
            </a:r>
            <a:r>
              <a:rPr lang="en-US" i="1" dirty="0"/>
              <a:t>Conference on Innovation and Technology in Computer Science Education </a:t>
            </a:r>
            <a:r>
              <a:rPr lang="en-US" i="1" dirty="0" smtClean="0"/>
              <a:t>	V. </a:t>
            </a:r>
            <a:r>
              <a:rPr lang="en-US" i="1" dirty="0"/>
              <a:t>2 (</a:t>
            </a:r>
            <a:r>
              <a:rPr lang="en-US" i="1" dirty="0" err="1"/>
              <a:t>ITiCSE</a:t>
            </a:r>
            <a:r>
              <a:rPr lang="en-US" i="1" dirty="0"/>
              <a:t> '21). Association for Computing Machinery, New York, NY, USA, </a:t>
            </a:r>
            <a:r>
              <a:rPr lang="en-US" i="1" dirty="0" smtClean="0"/>
              <a:t>	633–634</a:t>
            </a:r>
            <a:r>
              <a:rPr lang="en-US" i="1" dirty="0"/>
              <a:t>. </a:t>
            </a:r>
            <a:r>
              <a:rPr lang="en-US" dirty="0">
                <a:hlinkClick r:id="rId3"/>
              </a:rPr>
              <a:t>https://</a:t>
            </a:r>
            <a:r>
              <a:rPr lang="en-US" dirty="0" smtClean="0">
                <a:hlinkClick r:id="rId3"/>
              </a:rPr>
              <a:t>doi.org/10.1145/3456565.3460033</a:t>
            </a:r>
            <a:endParaRPr lang="en-US" dirty="0"/>
          </a:p>
          <a:p>
            <a:pPr marL="461963" indent="-461963">
              <a:buNone/>
            </a:pPr>
            <a:r>
              <a:rPr lang="en-US" dirty="0" err="1"/>
              <a:t>Kassabian</a:t>
            </a:r>
            <a:r>
              <a:rPr lang="en-US" dirty="0"/>
              <a:t>, S. (2020, March 19). The trouble with technical interviews? they aren’t like </a:t>
            </a:r>
            <a:r>
              <a:rPr lang="en-US" dirty="0" smtClean="0"/>
              <a:t>the job you’re </a:t>
            </a:r>
            <a:r>
              <a:rPr lang="en-US" dirty="0"/>
              <a:t>interviewing for. https://about.gitlab.com/blog/2020/03/ </a:t>
            </a:r>
            <a:r>
              <a:rPr lang="en-US" dirty="0" smtClean="0"/>
              <a:t>19/the-trouble-with-technical-interviews/</a:t>
            </a:r>
            <a:endParaRPr lang="en-US" dirty="0"/>
          </a:p>
          <a:p>
            <a:pPr marL="461963" indent="-461963">
              <a:buNone/>
            </a:pPr>
            <a:r>
              <a:rPr lang="en-US" dirty="0" err="1"/>
              <a:t>Marinovici</a:t>
            </a:r>
            <a:r>
              <a:rPr lang="en-US" dirty="0"/>
              <a:t>, C., Kirkham, H., &amp; Glass, K. (2014). </a:t>
            </a:r>
            <a:r>
              <a:rPr lang="en-US" i="1" dirty="0"/>
              <a:t>The hidden job requirements for a </a:t>
            </a:r>
            <a:r>
              <a:rPr lang="en-US" i="1" dirty="0" smtClean="0"/>
              <a:t>software engineer </a:t>
            </a:r>
            <a:r>
              <a:rPr lang="en-US" dirty="0"/>
              <a:t>[Paper presentation]</a:t>
            </a:r>
            <a:r>
              <a:rPr lang="en-US" i="1" dirty="0"/>
              <a:t>. </a:t>
            </a:r>
            <a:r>
              <a:rPr lang="en-US" dirty="0"/>
              <a:t>47th Hawaii International Conference on </a:t>
            </a:r>
            <a:r>
              <a:rPr lang="en-US" dirty="0" smtClean="0"/>
              <a:t>System </a:t>
            </a:r>
            <a:r>
              <a:rPr lang="en-US" dirty="0"/>
              <a:t>Science.</a:t>
            </a:r>
          </a:p>
          <a:p>
            <a:pPr marL="461963" indent="-461963">
              <a:buNone/>
            </a:pPr>
            <a:r>
              <a:rPr lang="en-US" dirty="0"/>
              <a:t>Thomas, T. (2023). </a:t>
            </a:r>
            <a:r>
              <a:rPr lang="en-US" i="1" dirty="0"/>
              <a:t>The </a:t>
            </a:r>
            <a:r>
              <a:rPr lang="en-US" i="1" dirty="0" err="1"/>
              <a:t>whiteboarding</a:t>
            </a:r>
            <a:r>
              <a:rPr lang="en-US" i="1" dirty="0"/>
              <a:t> technical interview experience from the </a:t>
            </a:r>
            <a:r>
              <a:rPr lang="en-US" i="1" dirty="0" smtClean="0"/>
              <a:t>Interviewee perspective </a:t>
            </a:r>
            <a:r>
              <a:rPr lang="en-US" i="1" dirty="0"/>
              <a:t>[Paper presentation].  15th Conference on Creativity and </a:t>
            </a:r>
            <a:r>
              <a:rPr lang="en-US" i="1" dirty="0" smtClean="0"/>
              <a:t>Cognition </a:t>
            </a:r>
            <a:r>
              <a:rPr lang="en-US" i="1" dirty="0"/>
              <a:t>(C&amp;C '23). Association for Computing Machinery, New York, NY, </a:t>
            </a:r>
            <a:r>
              <a:rPr lang="en-US" i="1" dirty="0" smtClean="0"/>
              <a:t>USA.</a:t>
            </a: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a:p>
          <a:p>
            <a:pPr marL="0" indent="0">
              <a:buNone/>
            </a:pPr>
            <a:endParaRPr lang="en-US" dirty="0"/>
          </a:p>
          <a:p>
            <a:pPr marL="0" indent="0">
              <a:buNone/>
            </a:pPr>
            <a:endParaRPr lang="en-US" dirty="0" smtClean="0"/>
          </a:p>
          <a:p>
            <a:endParaRPr lang="en-US" dirty="0" smtClean="0"/>
          </a:p>
          <a:p>
            <a:endParaRPr lang="en-US" dirty="0"/>
          </a:p>
          <a:p>
            <a:pPr marL="0" indent="0">
              <a:buNone/>
            </a:pPr>
            <a:endParaRPr lang="en-US" dirty="0"/>
          </a:p>
        </p:txBody>
      </p:sp>
    </p:spTree>
    <p:extLst>
      <p:ext uri="{BB962C8B-B14F-4D97-AF65-F5344CB8AC3E}">
        <p14:creationId xmlns:p14="http://schemas.microsoft.com/office/powerpoint/2010/main" val="2474320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smtClean="0"/>
              <a:t>Background to the Study</a:t>
            </a:r>
            <a:endParaRPr lang="en-US" dirty="0"/>
          </a:p>
        </p:txBody>
      </p:sp>
      <p:sp>
        <p:nvSpPr>
          <p:cNvPr id="14" name="Content Placeholder 13"/>
          <p:cNvSpPr>
            <a:spLocks noGrp="1"/>
          </p:cNvSpPr>
          <p:nvPr>
            <p:ph idx="1"/>
          </p:nvPr>
        </p:nvSpPr>
        <p:spPr/>
        <p:txBody>
          <a:bodyPr/>
          <a:lstStyle/>
          <a:p>
            <a:r>
              <a:rPr lang="en-US" dirty="0" smtClean="0"/>
              <a:t>Software engineering is one of the most lucrative careers in the United States of America.</a:t>
            </a:r>
            <a:endParaRPr lang="en-US" dirty="0"/>
          </a:p>
          <a:p>
            <a:r>
              <a:rPr lang="en-US" dirty="0" smtClean="0"/>
              <a:t>In today’s day and age, most organizations have or will need a website or web application.</a:t>
            </a:r>
            <a:endParaRPr lang="en-US" dirty="0"/>
          </a:p>
          <a:p>
            <a:r>
              <a:rPr lang="en-US" dirty="0" smtClean="0"/>
              <a:t>Companies use technical interviews to recruit students for this software role.</a:t>
            </a:r>
          </a:p>
          <a:p>
            <a:r>
              <a:rPr lang="en-US" dirty="0" smtClean="0"/>
              <a:t>Technical coding interviews usually comprise questions that must be solved using data structures and algorithms.</a:t>
            </a:r>
          </a:p>
          <a:p>
            <a:pPr marL="0" indent="0">
              <a:buNone/>
            </a:pPr>
            <a:r>
              <a:rPr lang="en-US" dirty="0" smtClean="0"/>
              <a:t>(Bell</a:t>
            </a:r>
            <a:r>
              <a:rPr lang="en-US" dirty="0"/>
              <a:t>, </a:t>
            </a:r>
            <a:r>
              <a:rPr lang="en-US" dirty="0" smtClean="0"/>
              <a:t>2023; Kapoor &amp; </a:t>
            </a:r>
            <a:r>
              <a:rPr lang="en-US" dirty="0" err="1" smtClean="0"/>
              <a:t>Garder</a:t>
            </a:r>
            <a:r>
              <a:rPr lang="en-US" dirty="0" smtClean="0"/>
              <a:t>-McCune</a:t>
            </a:r>
            <a:r>
              <a:rPr lang="en-US" dirty="0"/>
              <a:t>, 2021;</a:t>
            </a:r>
            <a:r>
              <a:rPr lang="en-US" dirty="0" smtClean="0"/>
              <a:t> </a:t>
            </a:r>
            <a:r>
              <a:rPr lang="en-US" dirty="0" err="1" smtClean="0"/>
              <a:t>Marinovici</a:t>
            </a:r>
            <a:r>
              <a:rPr lang="en-US" dirty="0" smtClean="0"/>
              <a:t> </a:t>
            </a:r>
            <a:r>
              <a:rPr lang="en-US" dirty="0"/>
              <a:t>et al</a:t>
            </a:r>
            <a:r>
              <a:rPr lang="en-US" dirty="0" smtClean="0"/>
              <a:t>., 2014; Thomas</a:t>
            </a:r>
            <a:r>
              <a:rPr lang="en-US" dirty="0"/>
              <a:t>, </a:t>
            </a:r>
            <a:r>
              <a:rPr lang="en-US" dirty="0" smtClean="0"/>
              <a:t>2023)</a:t>
            </a:r>
            <a:endParaRPr lang="en-US" dirty="0"/>
          </a:p>
          <a:p>
            <a:pPr marL="0" indent="0">
              <a:buNone/>
            </a:pPr>
            <a:endParaRPr lang="en-US" dirty="0"/>
          </a:p>
        </p:txBody>
      </p:sp>
    </p:spTree>
    <p:extLst>
      <p:ext uri="{BB962C8B-B14F-4D97-AF65-F5344CB8AC3E}">
        <p14:creationId xmlns:p14="http://schemas.microsoft.com/office/powerpoint/2010/main" val="1654255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smtClean="0"/>
              <a:t>Significance of the Study</a:t>
            </a:r>
            <a:endParaRPr lang="en-US" dirty="0"/>
          </a:p>
        </p:txBody>
      </p:sp>
      <p:sp>
        <p:nvSpPr>
          <p:cNvPr id="14" name="Content Placeholder 13"/>
          <p:cNvSpPr>
            <a:spLocks noGrp="1"/>
          </p:cNvSpPr>
          <p:nvPr>
            <p:ph idx="1"/>
          </p:nvPr>
        </p:nvSpPr>
        <p:spPr/>
        <p:txBody>
          <a:bodyPr/>
          <a:lstStyle/>
          <a:p>
            <a:r>
              <a:rPr lang="en-US" dirty="0" smtClean="0"/>
              <a:t>The technical coding interview might not necessarily test the candidate on the job description.</a:t>
            </a:r>
            <a:endParaRPr lang="en-US" dirty="0"/>
          </a:p>
          <a:p>
            <a:r>
              <a:rPr lang="en-US" dirty="0" smtClean="0"/>
              <a:t>Due to the nature of technical interviews, stress or anxiety are usually experienced during prep by potential software engineers.</a:t>
            </a:r>
            <a:endParaRPr lang="en-US" dirty="0"/>
          </a:p>
          <a:p>
            <a:r>
              <a:rPr lang="en-US" dirty="0" smtClean="0"/>
              <a:t>Why do companies seeking to hire software engineers use data structure and algorithms as one of their primary determinants?</a:t>
            </a:r>
          </a:p>
          <a:p>
            <a:pPr marL="0" indent="0">
              <a:buNone/>
            </a:pPr>
            <a:r>
              <a:rPr lang="en-US" dirty="0" smtClean="0"/>
              <a:t>(</a:t>
            </a:r>
            <a:r>
              <a:rPr lang="en-US" dirty="0" err="1"/>
              <a:t>Behroozi</a:t>
            </a:r>
            <a:r>
              <a:rPr lang="en-US" dirty="0"/>
              <a:t> et al., </a:t>
            </a:r>
            <a:r>
              <a:rPr lang="en-US" dirty="0" smtClean="0"/>
              <a:t>2020; Bell</a:t>
            </a:r>
            <a:r>
              <a:rPr lang="en-US" dirty="0"/>
              <a:t>, </a:t>
            </a:r>
            <a:r>
              <a:rPr lang="en-US" dirty="0" smtClean="0"/>
              <a:t>2023; </a:t>
            </a:r>
            <a:r>
              <a:rPr lang="en-US" dirty="0" err="1"/>
              <a:t>Kassabian</a:t>
            </a:r>
            <a:r>
              <a:rPr lang="en-US" dirty="0"/>
              <a:t>, 2020</a:t>
            </a:r>
            <a:r>
              <a:rPr lang="en-US" dirty="0" smtClean="0"/>
              <a:t>)</a:t>
            </a:r>
            <a:endParaRPr lang="en-US" dirty="0"/>
          </a:p>
          <a:p>
            <a:pPr marL="0" indent="0">
              <a:buNone/>
            </a:pPr>
            <a:endParaRPr lang="en-US" dirty="0"/>
          </a:p>
        </p:txBody>
      </p:sp>
    </p:spTree>
    <p:extLst>
      <p:ext uri="{BB962C8B-B14F-4D97-AF65-F5344CB8AC3E}">
        <p14:creationId xmlns:p14="http://schemas.microsoft.com/office/powerpoint/2010/main" val="634212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smtClean="0"/>
              <a:t>Big Question</a:t>
            </a:r>
            <a:endParaRPr lang="en-US" dirty="0"/>
          </a:p>
        </p:txBody>
      </p:sp>
      <p:sp>
        <p:nvSpPr>
          <p:cNvPr id="14" name="Content Placeholder 13"/>
          <p:cNvSpPr>
            <a:spLocks noGrp="1"/>
          </p:cNvSpPr>
          <p:nvPr>
            <p:ph idx="1"/>
          </p:nvPr>
        </p:nvSpPr>
        <p:spPr/>
        <p:txBody>
          <a:bodyPr/>
          <a:lstStyle/>
          <a:p>
            <a:r>
              <a:rPr lang="en-US" dirty="0" smtClean="0"/>
              <a:t>Since technology companies as part of their interview process use data structures and algorithm concepts to weed out candidates. Therefore, is there a correlation between data structure and algorithm on software engineers’ work performance.</a:t>
            </a:r>
            <a:endParaRPr lang="en-US" dirty="0"/>
          </a:p>
          <a:p>
            <a:pPr marL="0" indent="0">
              <a:buNone/>
            </a:pPr>
            <a:endParaRPr lang="en-US" dirty="0"/>
          </a:p>
        </p:txBody>
      </p:sp>
    </p:spTree>
    <p:extLst>
      <p:ext uri="{BB962C8B-B14F-4D97-AF65-F5344CB8AC3E}">
        <p14:creationId xmlns:p14="http://schemas.microsoft.com/office/powerpoint/2010/main" val="2123563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smtClean="0"/>
              <a:t>Research Questions</a:t>
            </a:r>
            <a:endParaRPr lang="en-US" dirty="0"/>
          </a:p>
        </p:txBody>
      </p:sp>
      <p:sp>
        <p:nvSpPr>
          <p:cNvPr id="14" name="Content Placeholder 13"/>
          <p:cNvSpPr>
            <a:spLocks noGrp="1"/>
          </p:cNvSpPr>
          <p:nvPr>
            <p:ph idx="1"/>
          </p:nvPr>
        </p:nvSpPr>
        <p:spPr/>
        <p:txBody>
          <a:bodyPr/>
          <a:lstStyle/>
          <a:p>
            <a:pPr lvl="0"/>
            <a:r>
              <a:rPr lang="en-US" dirty="0"/>
              <a:t>Are data structure and algorithms specific to job roles in software engineering</a:t>
            </a:r>
          </a:p>
          <a:p>
            <a:pPr lvl="0"/>
            <a:r>
              <a:rPr lang="en-US" dirty="0"/>
              <a:t>How frequently do hiring managers use data structures and algorithms in technical interviews for software engineers</a:t>
            </a:r>
            <a:r>
              <a:rPr lang="en-US" dirty="0" smtClean="0"/>
              <a:t>?</a:t>
            </a:r>
          </a:p>
          <a:p>
            <a:pPr lvl="0"/>
            <a:r>
              <a:rPr lang="en-US" dirty="0" smtClean="0"/>
              <a:t>What is the correlation between data structure and algorithm with software engineering </a:t>
            </a:r>
            <a:r>
              <a:rPr lang="en-US" smtClean="0"/>
              <a:t>work performance?</a:t>
            </a:r>
            <a:endParaRPr lang="en-US" dirty="0"/>
          </a:p>
          <a:p>
            <a:pPr marL="0" indent="0">
              <a:buNone/>
            </a:pPr>
            <a:endParaRPr lang="en-US" dirty="0"/>
          </a:p>
        </p:txBody>
      </p:sp>
    </p:spTree>
    <p:extLst>
      <p:ext uri="{BB962C8B-B14F-4D97-AF65-F5344CB8AC3E}">
        <p14:creationId xmlns:p14="http://schemas.microsoft.com/office/powerpoint/2010/main" val="7498598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smtClean="0"/>
              <a:t>Hypothesis</a:t>
            </a:r>
            <a:endParaRPr lang="en-US" dirty="0"/>
          </a:p>
        </p:txBody>
      </p:sp>
      <p:sp>
        <p:nvSpPr>
          <p:cNvPr id="14" name="Content Placeholder 13"/>
          <p:cNvSpPr>
            <a:spLocks noGrp="1"/>
          </p:cNvSpPr>
          <p:nvPr>
            <p:ph idx="1"/>
          </p:nvPr>
        </p:nvSpPr>
        <p:spPr/>
        <p:txBody>
          <a:bodyPr/>
          <a:lstStyle/>
          <a:p>
            <a:r>
              <a:rPr lang="en-US" dirty="0" smtClean="0"/>
              <a:t>H0: </a:t>
            </a:r>
            <a:r>
              <a:rPr lang="en-US" dirty="0"/>
              <a:t>Data structure and algorithm have a positive impact on software engineers' work performance</a:t>
            </a:r>
            <a:r>
              <a:rPr lang="en-US" dirty="0" smtClean="0"/>
              <a:t>.</a:t>
            </a:r>
          </a:p>
          <a:p>
            <a:r>
              <a:rPr lang="en-US" dirty="0"/>
              <a:t>H1: Data structure and algorithm have no impact on software engineers’ work performance.</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4014063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smtClean="0"/>
              <a:t>Literature Review</a:t>
            </a:r>
            <a:endParaRPr lang="en-US" dirty="0"/>
          </a:p>
        </p:txBody>
      </p:sp>
      <p:sp>
        <p:nvSpPr>
          <p:cNvPr id="14" name="Content Placeholder 13"/>
          <p:cNvSpPr>
            <a:spLocks noGrp="1"/>
          </p:cNvSpPr>
          <p:nvPr>
            <p:ph idx="1"/>
          </p:nvPr>
        </p:nvSpPr>
        <p:spPr/>
        <p:txBody>
          <a:bodyPr/>
          <a:lstStyle/>
          <a:p>
            <a:r>
              <a:rPr lang="en-US" dirty="0"/>
              <a:t>Hall Jr and Gosha (2018), conducted a study on African-Americans students at Historically Black institutions that shows the effects of anxiety and preparation on technical interview performance</a:t>
            </a:r>
            <a:r>
              <a:rPr lang="en-US" dirty="0" smtClean="0"/>
              <a:t>. The </a:t>
            </a:r>
            <a:r>
              <a:rPr lang="en-US" dirty="0"/>
              <a:t>aim of the research was mainly focused on understanding anxiety of Historically Black Institutions computer science </a:t>
            </a:r>
            <a:r>
              <a:rPr lang="en-US" dirty="0" err="1" smtClean="0"/>
              <a:t>students.The</a:t>
            </a:r>
            <a:r>
              <a:rPr lang="en-US" dirty="0" smtClean="0"/>
              <a:t> </a:t>
            </a:r>
            <a:r>
              <a:rPr lang="en-US" dirty="0"/>
              <a:t>conducted result was that higher anxiety resulted in lower performance</a:t>
            </a:r>
            <a:r>
              <a:rPr lang="en-US" dirty="0" smtClean="0"/>
              <a:t>. Further </a:t>
            </a:r>
            <a:r>
              <a:rPr lang="en-US" dirty="0"/>
              <a:t>observations were that anxiety level remained the same or decreased after four interviews. </a:t>
            </a:r>
          </a:p>
          <a:p>
            <a:pPr marL="0" indent="0">
              <a:buNone/>
            </a:pPr>
            <a:endParaRPr lang="en-US" dirty="0"/>
          </a:p>
        </p:txBody>
      </p:sp>
    </p:spTree>
    <p:extLst>
      <p:ext uri="{BB962C8B-B14F-4D97-AF65-F5344CB8AC3E}">
        <p14:creationId xmlns:p14="http://schemas.microsoft.com/office/powerpoint/2010/main" val="1181336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smtClean="0"/>
              <a:t>Literature Review</a:t>
            </a:r>
            <a:endParaRPr lang="en-US" dirty="0"/>
          </a:p>
        </p:txBody>
      </p:sp>
      <p:sp>
        <p:nvSpPr>
          <p:cNvPr id="14" name="Content Placeholder 13"/>
          <p:cNvSpPr>
            <a:spLocks noGrp="1"/>
          </p:cNvSpPr>
          <p:nvPr>
            <p:ph idx="1"/>
          </p:nvPr>
        </p:nvSpPr>
        <p:spPr/>
        <p:txBody>
          <a:bodyPr/>
          <a:lstStyle/>
          <a:p>
            <a:r>
              <a:rPr lang="en-US" dirty="0" err="1" smtClean="0"/>
              <a:t>Behoozi</a:t>
            </a:r>
            <a:r>
              <a:rPr lang="en-US" dirty="0" smtClean="0"/>
              <a:t> et al. (2020), performed a qualitative research on a particular website called Hacker News. The purpose was to know what developers say about technical interviews. Their findings were that the concerns were more in anxiety and time commitments. Furthermore, they gathered that developers perceived technical interviews used primarily to hire developers as an unfair filter.</a:t>
            </a: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991910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smtClean="0"/>
              <a:t>Literature Review</a:t>
            </a:r>
            <a:endParaRPr lang="en-US" dirty="0"/>
          </a:p>
        </p:txBody>
      </p:sp>
      <p:sp>
        <p:nvSpPr>
          <p:cNvPr id="14" name="Content Placeholder 13"/>
          <p:cNvSpPr>
            <a:spLocks noGrp="1"/>
          </p:cNvSpPr>
          <p:nvPr>
            <p:ph idx="1"/>
          </p:nvPr>
        </p:nvSpPr>
        <p:spPr/>
        <p:txBody>
          <a:bodyPr/>
          <a:lstStyle/>
          <a:p>
            <a:r>
              <a:rPr lang="en-US" dirty="0"/>
              <a:t>Kapoor and </a:t>
            </a:r>
            <a:r>
              <a:rPr lang="en-US" dirty="0" err="1"/>
              <a:t>Garder</a:t>
            </a:r>
            <a:r>
              <a:rPr lang="en-US" dirty="0"/>
              <a:t>-McCune (2021) conducted a study that looked into the importance of student acing their technical interviews to get a software job. It further looked into technical interview practices in the form of Data Structures and Algorithms that can be embedded in their courses in the form of mock interviews. Their research work was very qualitative in nature, where students were involved in the study. Also, the outcome was positive, with students noting that the mock interviews played a very important role in them </a:t>
            </a:r>
            <a:r>
              <a:rPr lang="en-US" dirty="0" smtClean="0"/>
              <a:t>grasping </a:t>
            </a:r>
            <a:r>
              <a:rPr lang="en-US" dirty="0"/>
              <a:t>the technical interview process, and also ace future technical </a:t>
            </a:r>
            <a:r>
              <a:rPr lang="en-US" dirty="0" smtClean="0"/>
              <a:t>interviews.</a:t>
            </a:r>
            <a:endParaRPr lang="en-US" dirty="0"/>
          </a:p>
          <a:p>
            <a:pPr marL="0" indent="0">
              <a:buNone/>
            </a:pPr>
            <a:endParaRPr lang="en-US" dirty="0"/>
          </a:p>
        </p:txBody>
      </p:sp>
    </p:spTree>
    <p:extLst>
      <p:ext uri="{BB962C8B-B14F-4D97-AF65-F5344CB8AC3E}">
        <p14:creationId xmlns:p14="http://schemas.microsoft.com/office/powerpoint/2010/main" val="313503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Academic Literature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F03431380.potx" id="{B573BD99-E105-4D2A-964B-B901A176567A}" vid="{B1D363B9-18DE-4874-9E2B-FD69B5C6548D}"/>
    </a:ext>
  </a:extLst>
</a:theme>
</file>

<file path=ppt/theme/theme2.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Props1.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61E720F-F05D-4536-9C34-0CFCED65D3B7}">
  <ds:schemaRefs>
    <ds:schemaRef ds:uri="http://schemas.microsoft.com/sharepoint/v3/contenttype/forms"/>
  </ds:schemaRefs>
</ds:datastoreItem>
</file>

<file path=customXml/itemProps3.xml><?xml version="1.0" encoding="utf-8"?>
<ds:datastoreItem xmlns:ds="http://schemas.openxmlformats.org/officeDocument/2006/customXml" ds:itemID="{8CDDBB83-77C1-4099-A0AA-289882E745E2}">
  <ds:schemaRefs>
    <ds:schemaRef ds:uri="http://purl.org/dc/elements/1.1/"/>
    <ds:schemaRef ds:uri="http://schemas.microsoft.com/office/2006/metadata/properties"/>
    <ds:schemaRef ds:uri="4873beb7-5857-4685-be1f-d57550cc96cc"/>
    <ds:schemaRef ds:uri="http://schemas.openxmlformats.org/package/2006/metadata/core-properties"/>
    <ds:schemaRef ds:uri="http://purl.org/dc/terms/"/>
    <ds:schemaRef ds:uri="http://schemas.microsoft.com/office/2006/documentManagement/typ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Academic presentation, pinstripe and ribbon design (widescreen)</Template>
  <TotalTime>417</TotalTime>
  <Words>852</Words>
  <Application>Microsoft Office PowerPoint</Application>
  <PresentationFormat>Widescreen</PresentationFormat>
  <Paragraphs>105</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Euphemia</vt:lpstr>
      <vt:lpstr>Plantagenet Cherokee</vt:lpstr>
      <vt:lpstr>Wingdings</vt:lpstr>
      <vt:lpstr>Academic Literature 16x9</vt:lpstr>
      <vt:lpstr>IMPACT OF DATA STRUCTURE AND ALGORITHM ON SOFTWARE ENGINEER’S WORK PERFORMANCE</vt:lpstr>
      <vt:lpstr>Background to the Study</vt:lpstr>
      <vt:lpstr>Significance of the Study</vt:lpstr>
      <vt:lpstr>Big Question</vt:lpstr>
      <vt:lpstr>Research Questions</vt:lpstr>
      <vt:lpstr>Hypothesis</vt:lpstr>
      <vt:lpstr>Literature Review</vt:lpstr>
      <vt:lpstr>Literature Review</vt:lpstr>
      <vt:lpstr>Literature Review</vt:lpstr>
      <vt:lpstr>Methodology</vt:lpstr>
      <vt:lpstr>Methodology</vt:lpstr>
      <vt:lpstr>Methodology</vt:lpstr>
      <vt:lpstr>References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 OF DATA STRUCTURE AND ALGORITHM ON SOFTWARE ENGINEER’S WORK PERFORMANCE</dc:title>
  <dc:creator>hp</dc:creator>
  <cp:lastModifiedBy>hp</cp:lastModifiedBy>
  <cp:revision>39</cp:revision>
  <dcterms:created xsi:type="dcterms:W3CDTF">2023-12-12T11:36:01Z</dcterms:created>
  <dcterms:modified xsi:type="dcterms:W3CDTF">2023-12-12T18:54:20Z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